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4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</p:sldIdLst>
  <p:sldSz cx="9144000" cy="5143500" type="screen16x9"/>
  <p:notesSz cx="6858000" cy="9144000"/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90651C3A-4460-11DB-9652-00E08161165F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96" d="100"/>
          <a:sy n="96" d="100"/>
        </p:scale>
        <p:origin x="-72" y="29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" name="Shape 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 sz="1100"/>
            </a:lvl1pPr>
            <a:lvl2pPr>
              <a:spcBef>
                <a:spcPts val="0"/>
              </a:spcBef>
              <a:defRPr sz="1100"/>
            </a:lvl2pPr>
            <a:lvl3pPr>
              <a:spcBef>
                <a:spcPts val="0"/>
              </a:spcBef>
              <a:defRPr sz="1100"/>
            </a:lvl3pPr>
            <a:lvl4pPr>
              <a:spcBef>
                <a:spcPts val="0"/>
              </a:spcBef>
              <a:defRPr sz="1100"/>
            </a:lvl4pPr>
            <a:lvl5pPr>
              <a:spcBef>
                <a:spcPts val="0"/>
              </a:spcBef>
              <a:defRPr sz="1100"/>
            </a:lvl5pPr>
            <a:lvl6pPr>
              <a:spcBef>
                <a:spcPts val="0"/>
              </a:spcBef>
              <a:defRPr sz="1100"/>
            </a:lvl6pPr>
            <a:lvl7pPr>
              <a:spcBef>
                <a:spcPts val="0"/>
              </a:spcBef>
              <a:defRPr sz="1100"/>
            </a:lvl7pPr>
            <a:lvl8pPr>
              <a:spcBef>
                <a:spcPts val="0"/>
              </a:spcBef>
              <a:defRPr sz="1100"/>
            </a:lvl8pPr>
            <a:lvl9pPr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4182901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4" name="Shape 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7" name="Shape 11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3" name="Shape 12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1" name="Shape 1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7" name="Shape 1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3" name="Shape 1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9" name="Shape 1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55" name="Shape 1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62" name="Shape 1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68" name="Shape 1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75" name="Shape 1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0" name="Shape 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84" name="Shape 1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91" name="Shape 1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Following the Book of Daniel’s first description of a controlled trial (alternative diets), Paul later presaged exploration of heterogeneity with meta-regression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05" name="Shape 2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13" name="Shape 2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21" name="Shape 2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28" name="Shape 2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34" name="Shape 2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42" name="Shape 2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49" name="Shape 2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56" name="Shape 2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63" name="Shape 2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0% to 0% is only look at the subgroup</a:t>
            </a: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69" name="Shape 2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75" name="Shape 2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82" name="Shape 2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Shape 29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93" name="Shape 29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Shape 29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00" name="Shape 3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Shape 30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06" name="Shape 3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13" name="Shape 3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Shape 31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19" name="Shape 3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hape 32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27" name="Shape 3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Shape 3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32" name="Shape 3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9" name="Shape 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5" name="Shape 1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2" name="Shape 11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Cooperation without coordination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599" cy="20525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algn="ctr">
              <a:spcBef>
                <a:spcPts val="0"/>
              </a:spcBef>
              <a:buSzPct val="100000"/>
              <a:defRPr sz="5200"/>
            </a:lvl1pPr>
            <a:lvl2pPr algn="ctr">
              <a:spcBef>
                <a:spcPts val="0"/>
              </a:spcBef>
              <a:buSzPct val="100000"/>
              <a:defRPr sz="5200"/>
            </a:lvl2pPr>
            <a:lvl3pPr algn="ctr">
              <a:spcBef>
                <a:spcPts val="0"/>
              </a:spcBef>
              <a:buSzPct val="100000"/>
              <a:defRPr sz="5200"/>
            </a:lvl3pPr>
            <a:lvl4pPr algn="ctr">
              <a:spcBef>
                <a:spcPts val="0"/>
              </a:spcBef>
              <a:buSzPct val="100000"/>
              <a:defRPr sz="5200"/>
            </a:lvl4pPr>
            <a:lvl5pPr algn="ctr">
              <a:spcBef>
                <a:spcPts val="0"/>
              </a:spcBef>
              <a:buSzPct val="100000"/>
              <a:defRPr sz="5200"/>
            </a:lvl5pPr>
            <a:lvl6pPr algn="ctr">
              <a:spcBef>
                <a:spcPts val="0"/>
              </a:spcBef>
              <a:buSzPct val="100000"/>
              <a:defRPr sz="5200"/>
            </a:lvl6pPr>
            <a:lvl7pPr algn="ctr">
              <a:spcBef>
                <a:spcPts val="0"/>
              </a:spcBef>
              <a:buSzPct val="100000"/>
              <a:defRPr sz="5200"/>
            </a:lvl7pPr>
            <a:lvl8pPr algn="ctr">
              <a:spcBef>
                <a:spcPts val="0"/>
              </a:spcBef>
              <a:buSzPct val="100000"/>
              <a:defRPr sz="5200"/>
            </a:lvl8pPr>
            <a:lvl9pPr algn="ctr">
              <a:spcBef>
                <a:spcPts val="0"/>
              </a:spcBef>
              <a:buSzPct val="100000"/>
              <a:defRPr sz="5200"/>
            </a:lvl9pPr>
          </a:lstStyle>
          <a:p>
            <a:endParaRPr/>
          </a:p>
        </p:txBody>
      </p:sp>
      <p:sp>
        <p:nvSpPr>
          <p:cNvPr id="10" name="Shape 10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599" cy="792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>
            <a:spLocks noGrp="1"/>
          </p:cNvSpPr>
          <p:nvPr>
            <p:ph type="title"/>
          </p:nvPr>
        </p:nvSpPr>
        <p:spPr>
          <a:xfrm>
            <a:off x="311700" y="1106125"/>
            <a:ext cx="8520599" cy="19635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algn="ctr">
              <a:spcBef>
                <a:spcPts val="0"/>
              </a:spcBef>
              <a:buSzPct val="100000"/>
              <a:defRPr sz="12000"/>
            </a:lvl1pPr>
            <a:lvl2pPr algn="ctr">
              <a:spcBef>
                <a:spcPts val="0"/>
              </a:spcBef>
              <a:buSzPct val="100000"/>
              <a:defRPr sz="12000"/>
            </a:lvl2pPr>
            <a:lvl3pPr algn="ctr">
              <a:spcBef>
                <a:spcPts val="0"/>
              </a:spcBef>
              <a:buSzPct val="100000"/>
              <a:defRPr sz="12000"/>
            </a:lvl3pPr>
            <a:lvl4pPr algn="ctr">
              <a:spcBef>
                <a:spcPts val="0"/>
              </a:spcBef>
              <a:buSzPct val="100000"/>
              <a:defRPr sz="12000"/>
            </a:lvl4pPr>
            <a:lvl5pPr algn="ctr">
              <a:spcBef>
                <a:spcPts val="0"/>
              </a:spcBef>
              <a:buSzPct val="100000"/>
              <a:defRPr sz="12000"/>
            </a:lvl5pPr>
            <a:lvl6pPr algn="ctr">
              <a:spcBef>
                <a:spcPts val="0"/>
              </a:spcBef>
              <a:buSzPct val="100000"/>
              <a:defRPr sz="12000"/>
            </a:lvl6pPr>
            <a:lvl7pPr algn="ctr">
              <a:spcBef>
                <a:spcPts val="0"/>
              </a:spcBef>
              <a:buSzPct val="100000"/>
              <a:defRPr sz="12000"/>
            </a:lvl7pPr>
            <a:lvl8pPr algn="ctr">
              <a:spcBef>
                <a:spcPts val="0"/>
              </a:spcBef>
              <a:buSzPct val="100000"/>
              <a:defRPr sz="12000"/>
            </a:lvl8pPr>
            <a:lvl9pPr algn="ctr">
              <a:spcBef>
                <a:spcPts val="0"/>
              </a:spcBef>
              <a:buSzPct val="100000"/>
              <a:defRPr sz="12000"/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599" cy="1300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algn="ctr">
              <a:spcBef>
                <a:spcPts val="0"/>
              </a:spcBef>
              <a:defRPr/>
            </a:lvl1pPr>
            <a:lvl2pPr algn="ctr">
              <a:spcBef>
                <a:spcPts val="0"/>
              </a:spcBef>
              <a:defRPr/>
            </a:lvl2pPr>
            <a:lvl3pPr algn="ctr">
              <a:spcBef>
                <a:spcPts val="0"/>
              </a:spcBef>
              <a:defRPr/>
            </a:lvl3pPr>
            <a:lvl4pPr algn="ctr">
              <a:spcBef>
                <a:spcPts val="0"/>
              </a:spcBef>
              <a:defRPr/>
            </a:lvl4pPr>
            <a:lvl5pPr algn="ctr">
              <a:spcBef>
                <a:spcPts val="0"/>
              </a:spcBef>
              <a:defRPr/>
            </a:lvl5pPr>
            <a:lvl6pPr algn="ctr">
              <a:spcBef>
                <a:spcPts val="0"/>
              </a:spcBef>
              <a:defRPr/>
            </a:lvl6pPr>
            <a:lvl7pPr algn="ctr">
              <a:spcBef>
                <a:spcPts val="0"/>
              </a:spcBef>
              <a:defRPr/>
            </a:lvl7pPr>
            <a:lvl8pPr algn="ctr">
              <a:spcBef>
                <a:spcPts val="0"/>
              </a:spcBef>
              <a:defRPr/>
            </a:lvl8pPr>
            <a:lvl9pPr algn="ctr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titl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599" cy="841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algn="ctr">
              <a:spcBef>
                <a:spcPts val="0"/>
              </a:spcBef>
              <a:buSzPct val="100000"/>
              <a:defRPr sz="3600"/>
            </a:lvl1pPr>
            <a:lvl2pPr algn="ctr">
              <a:spcBef>
                <a:spcPts val="0"/>
              </a:spcBef>
              <a:buSzPct val="100000"/>
              <a:defRPr sz="3600"/>
            </a:lvl2pPr>
            <a:lvl3pPr algn="ctr">
              <a:spcBef>
                <a:spcPts val="0"/>
              </a:spcBef>
              <a:buSzPct val="100000"/>
              <a:defRPr sz="3600"/>
            </a:lvl3pPr>
            <a:lvl4pPr algn="ctr">
              <a:spcBef>
                <a:spcPts val="0"/>
              </a:spcBef>
              <a:buSzPct val="100000"/>
              <a:defRPr sz="3600"/>
            </a:lvl4pPr>
            <a:lvl5pPr algn="ctr">
              <a:spcBef>
                <a:spcPts val="0"/>
              </a:spcBef>
              <a:buSzPct val="100000"/>
              <a:defRPr sz="3600"/>
            </a:lvl5pPr>
            <a:lvl6pPr algn="ctr">
              <a:spcBef>
                <a:spcPts val="0"/>
              </a:spcBef>
              <a:buSzPct val="100000"/>
              <a:defRPr sz="3600"/>
            </a:lvl6pPr>
            <a:lvl7pPr algn="ctr">
              <a:spcBef>
                <a:spcPts val="0"/>
              </a:spcBef>
              <a:buSzPct val="100000"/>
              <a:defRPr sz="3600"/>
            </a:lvl7pPr>
            <a:lvl8pPr algn="ctr">
              <a:spcBef>
                <a:spcPts val="0"/>
              </a:spcBef>
              <a:buSzPct val="100000"/>
              <a:defRPr sz="3600"/>
            </a:lvl8pPr>
            <a:lvl9pPr algn="ctr">
              <a:spcBef>
                <a:spcPts val="0"/>
              </a:spcBef>
              <a:buSzPct val="100000"/>
              <a:defRPr sz="3600"/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899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buSzPct val="100000"/>
              <a:defRPr sz="1400"/>
            </a:lvl1pPr>
            <a:lvl2pPr>
              <a:spcBef>
                <a:spcPts val="0"/>
              </a:spcBef>
              <a:buSzPct val="100000"/>
              <a:defRPr sz="1200"/>
            </a:lvl2pPr>
            <a:lvl3pPr>
              <a:spcBef>
                <a:spcPts val="0"/>
              </a:spcBef>
              <a:buSzPct val="100000"/>
              <a:defRPr sz="1200"/>
            </a:lvl3pPr>
            <a:lvl4pPr>
              <a:spcBef>
                <a:spcPts val="0"/>
              </a:spcBef>
              <a:buSzPct val="100000"/>
              <a:defRPr sz="1200"/>
            </a:lvl4pPr>
            <a:lvl5pPr>
              <a:spcBef>
                <a:spcPts val="0"/>
              </a:spcBef>
              <a:buSzPct val="100000"/>
              <a:defRPr sz="1200"/>
            </a:lvl5pPr>
            <a:lvl6pPr>
              <a:spcBef>
                <a:spcPts val="0"/>
              </a:spcBef>
              <a:buSzPct val="100000"/>
              <a:defRPr sz="1200"/>
            </a:lvl6pPr>
            <a:lvl7pPr>
              <a:spcBef>
                <a:spcPts val="0"/>
              </a:spcBef>
              <a:buSzPct val="100000"/>
              <a:defRPr sz="1200"/>
            </a:lvl7pPr>
            <a:lvl8pPr>
              <a:spcBef>
                <a:spcPts val="0"/>
              </a:spcBef>
              <a:buSzPct val="100000"/>
              <a:defRPr sz="1200"/>
            </a:lvl8pPr>
            <a:lvl9pPr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899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buSzPct val="100000"/>
              <a:defRPr sz="1400"/>
            </a:lvl1pPr>
            <a:lvl2pPr>
              <a:spcBef>
                <a:spcPts val="0"/>
              </a:spcBef>
              <a:buSzPct val="100000"/>
              <a:defRPr sz="1200"/>
            </a:lvl2pPr>
            <a:lvl3pPr>
              <a:spcBef>
                <a:spcPts val="0"/>
              </a:spcBef>
              <a:buSzPct val="100000"/>
              <a:defRPr sz="1200"/>
            </a:lvl3pPr>
            <a:lvl4pPr>
              <a:spcBef>
                <a:spcPts val="0"/>
              </a:spcBef>
              <a:buSzPct val="100000"/>
              <a:defRPr sz="1200"/>
            </a:lvl4pPr>
            <a:lvl5pPr>
              <a:spcBef>
                <a:spcPts val="0"/>
              </a:spcBef>
              <a:buSzPct val="100000"/>
              <a:defRPr sz="1200"/>
            </a:lvl5pPr>
            <a:lvl6pPr>
              <a:spcBef>
                <a:spcPts val="0"/>
              </a:spcBef>
              <a:buSzPct val="100000"/>
              <a:defRPr sz="1200"/>
            </a:lvl6pPr>
            <a:lvl7pPr>
              <a:spcBef>
                <a:spcPts val="0"/>
              </a:spcBef>
              <a:buSzPct val="100000"/>
              <a:defRPr sz="1200"/>
            </a:lvl7pPr>
            <a:lvl8pPr>
              <a:spcBef>
                <a:spcPts val="0"/>
              </a:spcBef>
              <a:buSzPct val="100000"/>
              <a:defRPr sz="1200"/>
            </a:lvl8pPr>
            <a:lvl9pPr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7999" cy="7556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buSzPct val="100000"/>
              <a:defRPr sz="2400"/>
            </a:lvl1pPr>
            <a:lvl2pPr>
              <a:spcBef>
                <a:spcPts val="0"/>
              </a:spcBef>
              <a:buSzPct val="100000"/>
              <a:defRPr sz="2400"/>
            </a:lvl2pPr>
            <a:lvl3pPr>
              <a:spcBef>
                <a:spcPts val="0"/>
              </a:spcBef>
              <a:buSzPct val="100000"/>
              <a:defRPr sz="2400"/>
            </a:lvl3pPr>
            <a:lvl4pPr>
              <a:spcBef>
                <a:spcPts val="0"/>
              </a:spcBef>
              <a:buSzPct val="100000"/>
              <a:defRPr sz="2400"/>
            </a:lvl4pPr>
            <a:lvl5pPr>
              <a:spcBef>
                <a:spcPts val="0"/>
              </a:spcBef>
              <a:buSzPct val="100000"/>
              <a:defRPr sz="2400"/>
            </a:lvl5pPr>
            <a:lvl6pPr>
              <a:spcBef>
                <a:spcPts val="0"/>
              </a:spcBef>
              <a:buSzPct val="100000"/>
              <a:defRPr sz="2400"/>
            </a:lvl6pPr>
            <a:lvl7pPr>
              <a:spcBef>
                <a:spcPts val="0"/>
              </a:spcBef>
              <a:buSzPct val="100000"/>
              <a:defRPr sz="2400"/>
            </a:lvl7pPr>
            <a:lvl8pPr>
              <a:spcBef>
                <a:spcPts val="0"/>
              </a:spcBef>
              <a:buSzPct val="100000"/>
              <a:defRPr sz="2400"/>
            </a:lvl8pPr>
            <a:lvl9pPr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7999" cy="3179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buSzPct val="100000"/>
              <a:defRPr sz="1200"/>
            </a:lvl1pPr>
            <a:lvl2pPr>
              <a:spcBef>
                <a:spcPts val="0"/>
              </a:spcBef>
              <a:buSzPct val="100000"/>
              <a:defRPr sz="1200"/>
            </a:lvl2pPr>
            <a:lvl3pPr>
              <a:spcBef>
                <a:spcPts val="0"/>
              </a:spcBef>
              <a:buSzPct val="100000"/>
              <a:defRPr sz="1200"/>
            </a:lvl3pPr>
            <a:lvl4pPr>
              <a:spcBef>
                <a:spcPts val="0"/>
              </a:spcBef>
              <a:buSzPct val="100000"/>
              <a:defRPr sz="1200"/>
            </a:lvl4pPr>
            <a:lvl5pPr>
              <a:spcBef>
                <a:spcPts val="0"/>
              </a:spcBef>
              <a:buSzPct val="100000"/>
              <a:defRPr sz="1200"/>
            </a:lvl5pPr>
            <a:lvl6pPr>
              <a:spcBef>
                <a:spcPts val="0"/>
              </a:spcBef>
              <a:buSzPct val="100000"/>
              <a:defRPr sz="1200"/>
            </a:lvl6pPr>
            <a:lvl7pPr>
              <a:spcBef>
                <a:spcPts val="0"/>
              </a:spcBef>
              <a:buSzPct val="100000"/>
              <a:defRPr sz="1200"/>
            </a:lvl7pPr>
            <a:lvl8pPr>
              <a:spcBef>
                <a:spcPts val="0"/>
              </a:spcBef>
              <a:buSzPct val="100000"/>
              <a:defRPr sz="1200"/>
            </a:lvl8pPr>
            <a:lvl9pPr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>
              <a:spcBef>
                <a:spcPts val="0"/>
              </a:spcBef>
              <a:buSzPct val="100000"/>
              <a:defRPr sz="4800"/>
            </a:lvl1pPr>
            <a:lvl2pPr>
              <a:spcBef>
                <a:spcPts val="0"/>
              </a:spcBef>
              <a:buSzPct val="100000"/>
              <a:defRPr sz="4800"/>
            </a:lvl2pPr>
            <a:lvl3pPr>
              <a:spcBef>
                <a:spcPts val="0"/>
              </a:spcBef>
              <a:buSzPct val="100000"/>
              <a:defRPr sz="4800"/>
            </a:lvl3pPr>
            <a:lvl4pPr>
              <a:spcBef>
                <a:spcPts val="0"/>
              </a:spcBef>
              <a:buSzPct val="100000"/>
              <a:defRPr sz="4800"/>
            </a:lvl4pPr>
            <a:lvl5pPr>
              <a:spcBef>
                <a:spcPts val="0"/>
              </a:spcBef>
              <a:buSzPct val="100000"/>
              <a:defRPr sz="4800"/>
            </a:lvl5pPr>
            <a:lvl6pPr>
              <a:spcBef>
                <a:spcPts val="0"/>
              </a:spcBef>
              <a:buSzPct val="100000"/>
              <a:defRPr sz="4800"/>
            </a:lvl6pPr>
            <a:lvl7pPr>
              <a:spcBef>
                <a:spcPts val="0"/>
              </a:spcBef>
              <a:buSzPct val="100000"/>
              <a:defRPr sz="4800"/>
            </a:lvl7pPr>
            <a:lvl8pPr>
              <a:spcBef>
                <a:spcPts val="0"/>
              </a:spcBef>
              <a:buSzPct val="100000"/>
              <a:defRPr sz="4800"/>
            </a:lvl8pPr>
            <a:lvl9pPr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/>
          <p:nvPr/>
        </p:nvSpPr>
        <p:spPr>
          <a:xfrm>
            <a:off x="4572000" y="-125"/>
            <a:ext cx="4572000" cy="514349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199" cy="1482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algn="ctr">
              <a:spcBef>
                <a:spcPts val="0"/>
              </a:spcBef>
              <a:buSzPct val="100000"/>
              <a:defRPr sz="4200"/>
            </a:lvl1pPr>
            <a:lvl2pPr algn="ctr">
              <a:spcBef>
                <a:spcPts val="0"/>
              </a:spcBef>
              <a:buSzPct val="100000"/>
              <a:defRPr sz="4200"/>
            </a:lvl2pPr>
            <a:lvl3pPr algn="ctr">
              <a:spcBef>
                <a:spcPts val="0"/>
              </a:spcBef>
              <a:buSzPct val="100000"/>
              <a:defRPr sz="4200"/>
            </a:lvl3pPr>
            <a:lvl4pPr algn="ctr">
              <a:spcBef>
                <a:spcPts val="0"/>
              </a:spcBef>
              <a:buSzPct val="100000"/>
              <a:defRPr sz="4200"/>
            </a:lvl4pPr>
            <a:lvl5pPr algn="ctr">
              <a:spcBef>
                <a:spcPts val="0"/>
              </a:spcBef>
              <a:buSzPct val="100000"/>
              <a:defRPr sz="4200"/>
            </a:lvl5pPr>
            <a:lvl6pPr algn="ctr">
              <a:spcBef>
                <a:spcPts val="0"/>
              </a:spcBef>
              <a:buSzPct val="100000"/>
              <a:defRPr sz="4200"/>
            </a:lvl6pPr>
            <a:lvl7pPr algn="ctr">
              <a:spcBef>
                <a:spcPts val="0"/>
              </a:spcBef>
              <a:buSzPct val="100000"/>
              <a:defRPr sz="4200"/>
            </a:lvl7pPr>
            <a:lvl8pPr algn="ctr">
              <a:spcBef>
                <a:spcPts val="0"/>
              </a:spcBef>
              <a:buSzPct val="100000"/>
              <a:defRPr sz="4200"/>
            </a:lvl8pPr>
            <a:lvl9pPr algn="ctr">
              <a:spcBef>
                <a:spcPts val="0"/>
              </a:spcBef>
              <a:buSzPct val="100000"/>
              <a:defRPr sz="4200"/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199" cy="1235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0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1pPr>
            <a:lvl2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2pPr>
            <a:lvl3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3pPr>
            <a:lvl4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4pPr>
            <a:lvl5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5pPr>
            <a:lvl6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6pPr>
            <a:lvl7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7pPr>
            <a:lvl8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8pPr>
            <a:lvl9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  <a:endParaRPr lang="en" sz="1000">
              <a:solidFill>
                <a:schemeClr val="dk2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metaanalysis.github.io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openmetaanalysis.github.io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openmetaanalysis.github.io/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image" Target="../media/image1.jpg"/><Relationship Id="rId7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.jpg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7" Type="http://schemas.openxmlformats.org/officeDocument/2006/relationships/image" Target="../media/image1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pubmed.gov/17638714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png"/><Relationship Id="rId4" Type="http://schemas.openxmlformats.org/officeDocument/2006/relationships/hyperlink" Target="http://pubmed.gov/23873947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599" cy="20525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>
                <a:solidFill>
                  <a:srgbClr val="0022B4"/>
                </a:solidFill>
              </a:rPr>
              <a:t>Living systematic reviews</a:t>
            </a:r>
          </a:p>
        </p:txBody>
      </p:sp>
      <p:sp>
        <p:nvSpPr>
          <p:cNvPr id="51" name="Shape 5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599" cy="792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/>
              <a:t>Kansas proposal</a:t>
            </a:r>
          </a:p>
          <a:p>
            <a:pPr rtl="0">
              <a:spcBef>
                <a:spcPts val="0"/>
              </a:spcBef>
              <a:buNone/>
            </a:pPr>
            <a:endParaRPr/>
          </a:p>
          <a:p>
            <a:pPr>
              <a:spcBef>
                <a:spcPts val="0"/>
              </a:spcBef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https://openmetaanalysis.github.io/</a:t>
            </a:r>
            <a:r>
              <a:rPr lang="en"/>
              <a:t> 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Shape 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991600" cy="47361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>
                <a:solidFill>
                  <a:srgbClr val="0022B4"/>
                </a:solidFill>
              </a:rPr>
              <a:t>Complexity science in health care delivery</a:t>
            </a:r>
          </a:p>
        </p:txBody>
      </p:sp>
      <p:pic>
        <p:nvPicPr>
          <p:cNvPr id="120" name="Shape 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8120" y="1243675"/>
            <a:ext cx="7967767" cy="379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>
                <a:solidFill>
                  <a:srgbClr val="0022B4"/>
                </a:solidFill>
              </a:rPr>
              <a:t>Complexity science meets meta-analysis</a:t>
            </a:r>
          </a:p>
        </p:txBody>
      </p:sp>
      <p:sp>
        <p:nvSpPr>
          <p:cNvPr id="126" name="Shape 126"/>
          <p:cNvSpPr txBox="1">
            <a:spLocks noGrp="1"/>
          </p:cNvSpPr>
          <p:nvPr>
            <p:ph type="body" idx="1"/>
          </p:nvPr>
        </p:nvSpPr>
        <p:spPr>
          <a:xfrm>
            <a:off x="311700" y="1152462"/>
            <a:ext cx="3999899" cy="24707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 sz="3000"/>
              <a:t>Traditional</a:t>
            </a:r>
          </a:p>
          <a:p>
            <a:pPr marL="457200" lvl="0" indent="-228600" rtl="0">
              <a:spcBef>
                <a:spcPts val="0"/>
              </a:spcBef>
              <a:buSzPct val="100000"/>
            </a:pPr>
            <a:r>
              <a:rPr lang="en" sz="2400"/>
              <a:t>Cochrane</a:t>
            </a:r>
          </a:p>
          <a:p>
            <a:pPr marL="457200" lvl="0" indent="-228600">
              <a:spcBef>
                <a:spcPts val="0"/>
              </a:spcBef>
              <a:buSzPct val="100000"/>
            </a:pPr>
            <a:r>
              <a:rPr lang="en" sz="2400"/>
              <a:t>AHRQ</a:t>
            </a:r>
          </a:p>
        </p:txBody>
      </p:sp>
      <p:sp>
        <p:nvSpPr>
          <p:cNvPr id="127" name="Shape 127"/>
          <p:cNvSpPr txBox="1">
            <a:spLocks noGrp="1"/>
          </p:cNvSpPr>
          <p:nvPr>
            <p:ph type="body" idx="2"/>
          </p:nvPr>
        </p:nvSpPr>
        <p:spPr>
          <a:xfrm>
            <a:off x="2688700" y="1152475"/>
            <a:ext cx="6306600" cy="2085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36666"/>
              <a:buFont typeface="Arial"/>
              <a:buNone/>
            </a:pPr>
            <a:r>
              <a:rPr lang="en" sz="3000" strike="sngStrike"/>
              <a:t>Open-source</a:t>
            </a:r>
            <a:r>
              <a:rPr lang="en" sz="3000"/>
              <a:t> Collaborative coding</a:t>
            </a:r>
          </a:p>
          <a:p>
            <a:pPr marL="457200" lvl="0" indent="-228600" rtl="0">
              <a:spcBef>
                <a:spcPts val="0"/>
              </a:spcBef>
              <a:buSzPct val="100000"/>
            </a:pPr>
            <a:r>
              <a:rPr lang="en" sz="2400"/>
              <a:t>R</a:t>
            </a:r>
          </a:p>
          <a:p>
            <a:pPr marL="457200" lvl="0" indent="-228600" rtl="0">
              <a:spcBef>
                <a:spcPts val="0"/>
              </a:spcBef>
              <a:buSzPct val="100000"/>
            </a:pPr>
            <a:r>
              <a:rPr lang="en" sz="2400"/>
              <a:t>GitHub</a:t>
            </a:r>
          </a:p>
          <a:p>
            <a:pPr marL="457200" lvl="0" indent="-228600" rtl="0">
              <a:spcBef>
                <a:spcPts val="0"/>
              </a:spcBef>
              <a:buSzPct val="100000"/>
            </a:pPr>
            <a:r>
              <a:rPr lang="en" sz="2400"/>
              <a:t>OpenCPU</a:t>
            </a:r>
          </a:p>
          <a:p>
            <a:pPr lvl="0" rtl="0">
              <a:spcBef>
                <a:spcPts val="0"/>
              </a:spcBef>
              <a:buNone/>
            </a:pPr>
            <a:endParaRPr sz="2400" baseline="30000"/>
          </a:p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28" name="Shape 128"/>
          <p:cNvSpPr txBox="1"/>
          <p:nvPr/>
        </p:nvSpPr>
        <p:spPr>
          <a:xfrm>
            <a:off x="392275" y="3557925"/>
            <a:ext cx="8049900" cy="846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 sz="3000"/>
              <a:t>Leads to living systematic reviews</a:t>
            </a:r>
          </a:p>
          <a:p>
            <a:pPr marL="457200" lvl="0" indent="-381000" rtl="0">
              <a:spcBef>
                <a:spcPts val="0"/>
              </a:spcBef>
              <a:buClr>
                <a:schemeClr val="dk2"/>
              </a:buClr>
              <a:buSzPct val="100000"/>
              <a:buChar char="●"/>
            </a:pPr>
            <a:r>
              <a:rPr lang="en" sz="2400">
                <a:solidFill>
                  <a:schemeClr val="dk2"/>
                </a:solidFill>
              </a:rPr>
              <a:t>Hartung-Knapp estimator &amp; Confidence Intervals for I</a:t>
            </a:r>
            <a:r>
              <a:rPr lang="en" sz="2400" baseline="30000">
                <a:solidFill>
                  <a:schemeClr val="dk2"/>
                </a:solidFill>
              </a:rPr>
              <a:t>2</a:t>
            </a:r>
          </a:p>
          <a:p>
            <a:pPr>
              <a:spcBef>
                <a:spcPts val="0"/>
              </a:spcBef>
              <a:buNone/>
            </a:pPr>
            <a:r>
              <a:rPr lang="en" sz="3000"/>
              <a:t>Both approaches are needed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rgbClr val="0022B4"/>
                </a:solidFill>
              </a:rPr>
              <a:t>“OpenMeta-analysis”</a:t>
            </a:r>
            <a:endParaRPr lang="en" dirty="0">
              <a:solidFill>
                <a:srgbClr val="0022B4"/>
              </a:solidFill>
            </a:endParaRPr>
          </a:p>
        </p:txBody>
      </p:sp>
      <p:sp>
        <p:nvSpPr>
          <p:cNvPr id="134" name="Shape 13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1: Badgett RG, Vindhyal M, Stirnaman JT, Gibson CM, Halaby R. A Living Systematic Review of Nebulized Hypertonic Saline for Acute Bronchiolitis in Infants. JAMA Pediatr. 2015 Aug;169(8):788-9. PMID: 26099054.</a:t>
            </a:r>
            <a:br>
              <a:rPr lang="en" dirty="0"/>
            </a:br>
            <a:r>
              <a:rPr lang="en" dirty="0"/>
              <a:t>2: Ters P, Badgett RG. A living meta-analysis of colchicine for pericarditis. Ann</a:t>
            </a:r>
            <a:br>
              <a:rPr lang="en" dirty="0"/>
            </a:br>
            <a:r>
              <a:rPr lang="en" dirty="0"/>
              <a:t>Pharmacother. 2014 PMID: 25164526.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 dirty="0"/>
              <a:t>More under development at </a:t>
            </a:r>
            <a:r>
              <a:rPr lang="en" u="sng" dirty="0">
                <a:solidFill>
                  <a:schemeClr val="hlink"/>
                </a:solidFill>
                <a:hlinkClick r:id="rId3"/>
              </a:rPr>
              <a:t>http://openmetaanalysis.github.io/</a:t>
            </a:r>
            <a:r>
              <a:rPr lang="en" dirty="0"/>
              <a:t> </a:t>
            </a:r>
          </a:p>
          <a:p>
            <a:pPr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22B4"/>
                </a:solidFill>
              </a:rPr>
              <a:t>Detail</a:t>
            </a:r>
          </a:p>
        </p:txBody>
      </p:sp>
      <p:sp>
        <p:nvSpPr>
          <p:cNvPr id="140" name="Shape 14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  <a:buSzPct val="100000"/>
            </a:pPr>
            <a:r>
              <a:rPr lang="en" sz="3000"/>
              <a:t>Methods</a:t>
            </a:r>
          </a:p>
          <a:p>
            <a:pPr marL="457200" lvl="0" indent="-228600" rtl="0">
              <a:spcBef>
                <a:spcPts val="0"/>
              </a:spcBef>
              <a:buSzPct val="100000"/>
            </a:pPr>
            <a:r>
              <a:rPr lang="en" sz="3000"/>
              <a:t>Examples</a:t>
            </a:r>
          </a:p>
          <a:p>
            <a:pPr marL="457200" lvl="0" indent="-228600" rtl="0">
              <a:spcBef>
                <a:spcPts val="0"/>
              </a:spcBef>
              <a:buSzPct val="100000"/>
            </a:pPr>
            <a:r>
              <a:rPr lang="en" sz="3000"/>
              <a:t>Implications</a:t>
            </a:r>
          </a:p>
          <a:p>
            <a:pPr marL="457200" lvl="0" indent="-228600">
              <a:spcBef>
                <a:spcPts val="0"/>
              </a:spcBef>
              <a:buSzPct val="100000"/>
            </a:pPr>
            <a:r>
              <a:rPr lang="en" sz="3000"/>
              <a:t>Barriers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Shape 1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1050" y="0"/>
            <a:ext cx="65532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Shape 146"/>
          <p:cNvSpPr txBox="1"/>
          <p:nvPr/>
        </p:nvSpPr>
        <p:spPr>
          <a:xfrm>
            <a:off x="74650" y="2119075"/>
            <a:ext cx="5085899" cy="122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2400" u="sng">
                <a:solidFill>
                  <a:schemeClr val="hlink"/>
                </a:solidFill>
                <a:hlinkClick r:id="rId4"/>
              </a:rPr>
              <a:t>http://openmetaanalysis.github.io/</a:t>
            </a:r>
            <a:r>
              <a:rPr lang="en" sz="2400"/>
              <a:t> 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22B4"/>
                </a:solidFill>
              </a:rPr>
              <a:t>Methods: searching</a:t>
            </a:r>
          </a:p>
        </p:txBody>
      </p:sp>
      <p:sp>
        <p:nvSpPr>
          <p:cNvPr id="152" name="Shape 15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  <a:buSzPct val="100000"/>
            </a:pPr>
            <a:r>
              <a:rPr lang="en" sz="3000"/>
              <a:t>Tabulate all studies in last 1- 5 meta-analyses</a:t>
            </a:r>
          </a:p>
          <a:p>
            <a:pPr marL="457200" lvl="0" indent="-228600" rtl="0">
              <a:spcBef>
                <a:spcPts val="0"/>
              </a:spcBef>
              <a:buSzPct val="100000"/>
            </a:pPr>
            <a:r>
              <a:rPr lang="en" sz="3000"/>
              <a:t>Add cited reference searches</a:t>
            </a:r>
          </a:p>
          <a:p>
            <a:pPr marL="914400" lvl="1" indent="-228600" rtl="0">
              <a:spcBef>
                <a:spcPts val="0"/>
              </a:spcBef>
              <a:buSzPct val="100000"/>
            </a:pPr>
            <a:r>
              <a:rPr lang="en" sz="3000"/>
              <a:t>Studies that cited the seminal papers</a:t>
            </a:r>
          </a:p>
          <a:p>
            <a:pPr marL="457200" lvl="0" indent="-228600" rtl="0">
              <a:spcBef>
                <a:spcPts val="0"/>
              </a:spcBef>
              <a:buSzPct val="100000"/>
            </a:pPr>
            <a:r>
              <a:rPr lang="en" sz="3000"/>
              <a:t>Add alerts to PubMed and ClinicalTrials.gov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 txBox="1">
            <a:spLocks noGrp="1"/>
          </p:cNvSpPr>
          <p:nvPr>
            <p:ph type="title"/>
          </p:nvPr>
        </p:nvSpPr>
        <p:spPr>
          <a:xfrm>
            <a:off x="311700" y="60475"/>
            <a:ext cx="8520599" cy="572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22B4"/>
                </a:solidFill>
              </a:rPr>
              <a:t>Reconciliation of trials table</a:t>
            </a:r>
          </a:p>
        </p:txBody>
      </p:sp>
      <p:sp>
        <p:nvSpPr>
          <p:cNvPr id="158" name="Shape 15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pic>
        <p:nvPicPr>
          <p:cNvPr id="159" name="Shape 1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425" y="552710"/>
            <a:ext cx="9144000" cy="46159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22B4"/>
                </a:solidFill>
              </a:rPr>
              <a:t>Methods: data abstraction</a:t>
            </a:r>
          </a:p>
        </p:txBody>
      </p:sp>
      <p:sp>
        <p:nvSpPr>
          <p:cNvPr id="165" name="Shape 16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742950" lvl="0" indent="-514350" rtl="0">
              <a:spcBef>
                <a:spcPts val="0"/>
              </a:spcBef>
              <a:spcAft>
                <a:spcPts val="0"/>
              </a:spcAft>
              <a:buSzPct val="100000"/>
              <a:buFont typeface="+mj-lt"/>
              <a:buAutoNum type="arabicPeriod"/>
            </a:pPr>
            <a:r>
              <a:rPr lang="en" sz="2800" dirty="0"/>
              <a:t>Numbers and results</a:t>
            </a:r>
          </a:p>
          <a:p>
            <a:pPr marL="742950" lvl="0" indent="-514350" rtl="0">
              <a:spcBef>
                <a:spcPts val="0"/>
              </a:spcBef>
              <a:spcAft>
                <a:spcPts val="0"/>
              </a:spcAft>
              <a:buSzPct val="100000"/>
              <a:buFont typeface="+mj-lt"/>
              <a:buAutoNum type="arabicPeriod"/>
            </a:pPr>
            <a:r>
              <a:rPr lang="en" sz="2800" dirty="0"/>
              <a:t>PICO Table (clinical)</a:t>
            </a:r>
          </a:p>
          <a:p>
            <a:pPr marL="742950" lvl="0" indent="-514350" rtl="0">
              <a:spcBef>
                <a:spcPts val="0"/>
              </a:spcBef>
              <a:spcAft>
                <a:spcPts val="0"/>
              </a:spcAft>
              <a:buSzPct val="100000"/>
              <a:buFont typeface="+mj-lt"/>
              <a:buAutoNum type="arabicPeriod"/>
            </a:pPr>
            <a:r>
              <a:rPr lang="en" sz="2800" dirty="0"/>
              <a:t>Risk of bias Table (methods)</a:t>
            </a:r>
          </a:p>
          <a:p>
            <a:pPr marL="1143000" lvl="1" indent="-457200" rtl="0"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en" sz="2800" dirty="0"/>
              <a:t>Use Cochrane Criteria and add</a:t>
            </a:r>
          </a:p>
          <a:p>
            <a:pPr marL="1600200" lvl="2" indent="-457200" rtl="0"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en" sz="2800" dirty="0"/>
              <a:t>Trial registration present?</a:t>
            </a:r>
          </a:p>
          <a:p>
            <a:pPr marL="1600200" lvl="2" indent="-457200" rtl="0"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en" sz="3000" dirty="0"/>
              <a:t>Consort flow chart present?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 txBox="1">
            <a:spLocks noGrp="1"/>
          </p:cNvSpPr>
          <p:nvPr>
            <p:ph type="title"/>
          </p:nvPr>
        </p:nvSpPr>
        <p:spPr>
          <a:xfrm>
            <a:off x="311700" y="107125"/>
            <a:ext cx="8520599" cy="572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22B4"/>
                </a:solidFill>
              </a:rPr>
              <a:t>Methods: data abstraction</a:t>
            </a:r>
          </a:p>
        </p:txBody>
      </p:sp>
      <p:sp>
        <p:nvSpPr>
          <p:cNvPr id="171" name="Shape 17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marR="0" lvl="0" indent="-22860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</a:pPr>
            <a:endParaRPr sz="3000"/>
          </a:p>
        </p:txBody>
      </p:sp>
      <p:pic>
        <p:nvPicPr>
          <p:cNvPr id="172" name="Shape 1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800100"/>
            <a:ext cx="8839200" cy="434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body" idx="1"/>
          </p:nvPr>
        </p:nvSpPr>
        <p:spPr>
          <a:xfrm>
            <a:off x="311700" y="1017725"/>
            <a:ext cx="8520599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 dirty="0"/>
              <a:t>My background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" dirty="0"/>
              <a:t>Lot of years in Texas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" dirty="0"/>
              <a:t>Tradition publishing - top-down, hierarchical system. Room to improve?</a:t>
            </a:r>
          </a:p>
          <a:p>
            <a:pPr rtl="0">
              <a:spcBef>
                <a:spcPts val="0"/>
              </a:spcBef>
              <a:buNone/>
            </a:pPr>
            <a:r>
              <a:rPr lang="en" dirty="0"/>
              <a:t>Proposal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" dirty="0"/>
              <a:t>Will living reviews, which shift work from searching to interpreting, help you regardless of whether you are a clinician educator or researcher, augment your work?</a:t>
            </a:r>
          </a:p>
          <a:p>
            <a:pPr lvl="0" rtl="0">
              <a:spcBef>
                <a:spcPts val="0"/>
              </a:spcBef>
              <a:buNone/>
            </a:pPr>
            <a:r>
              <a:rPr lang="en" dirty="0"/>
              <a:t>San Antonio was nice, but...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Shape 1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7800" y="95250"/>
            <a:ext cx="77533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Shape 17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22B4"/>
                </a:solidFill>
              </a:rPr>
              <a:t>Methods: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22B4"/>
                </a:solidFill>
              </a:rPr>
              <a:t>data abstraction</a:t>
            </a:r>
          </a:p>
        </p:txBody>
      </p:sp>
      <p:pic>
        <p:nvPicPr>
          <p:cNvPr id="179" name="Shape 1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50525" y="3196850"/>
            <a:ext cx="1924050" cy="1343025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Shape 180"/>
          <p:cNvSpPr/>
          <p:nvPr/>
        </p:nvSpPr>
        <p:spPr>
          <a:xfrm>
            <a:off x="4327200" y="2234375"/>
            <a:ext cx="1100400" cy="2909099"/>
          </a:xfrm>
          <a:prstGeom prst="roundRect">
            <a:avLst>
              <a:gd name="adj" fmla="val 16667"/>
            </a:avLst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81" name="Shape 181"/>
          <p:cNvSpPr/>
          <p:nvPr/>
        </p:nvSpPr>
        <p:spPr>
          <a:xfrm>
            <a:off x="4565049" y="361950"/>
            <a:ext cx="4398299" cy="1022700"/>
          </a:xfrm>
          <a:prstGeom prst="roundRect">
            <a:avLst>
              <a:gd name="adj" fmla="val 16667"/>
            </a:avLst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0" grpId="0" animBg="1"/>
      <p:bldP spid="181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22B4"/>
                </a:solidFill>
              </a:rPr>
              <a:t>Methods: analysis</a:t>
            </a:r>
          </a:p>
        </p:txBody>
      </p:sp>
      <p:sp>
        <p:nvSpPr>
          <p:cNvPr id="187" name="Shape 18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599" cy="2289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685800" lvl="0" indent="-457200" rtl="0"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en" sz="3000" dirty="0"/>
              <a:t>Meta-analysis of all trials</a:t>
            </a:r>
          </a:p>
          <a:p>
            <a:pPr marL="685800" lvl="0" indent="-457200" rtl="0"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en" sz="3000" dirty="0"/>
              <a:t>If heterogeneity</a:t>
            </a:r>
          </a:p>
          <a:p>
            <a:pPr marL="1143000" lvl="1" indent="-457200" rtl="0"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en" sz="3000" dirty="0"/>
              <a:t>Meta-regression and subgroups</a:t>
            </a:r>
          </a:p>
          <a:p>
            <a:pPr marL="685800" lvl="0" indent="-457200"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en" sz="3000" dirty="0"/>
              <a:t>Repeat meta-analysis with subgroups</a:t>
            </a:r>
          </a:p>
        </p:txBody>
      </p:sp>
      <p:sp>
        <p:nvSpPr>
          <p:cNvPr id="188" name="Shape 188"/>
          <p:cNvSpPr txBox="1"/>
          <p:nvPr/>
        </p:nvSpPr>
        <p:spPr>
          <a:xfrm>
            <a:off x="353850" y="3303975"/>
            <a:ext cx="8436299" cy="1260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 b="1" dirty="0">
                <a:solidFill>
                  <a:srgbClr val="6DC6E7"/>
                </a:solidFill>
              </a:rPr>
              <a:t>Are we </a:t>
            </a:r>
            <a:r>
              <a:rPr lang="en" sz="2400" b="1" i="1" dirty="0">
                <a:solidFill>
                  <a:srgbClr val="6DC6E7"/>
                </a:solidFill>
              </a:rPr>
              <a:t>discovering</a:t>
            </a:r>
            <a:r>
              <a:rPr lang="en" sz="2400" b="1" dirty="0">
                <a:solidFill>
                  <a:srgbClr val="6DC6E7"/>
                </a:solidFill>
              </a:rPr>
              <a:t> or </a:t>
            </a:r>
            <a:r>
              <a:rPr lang="en" sz="2400" b="1" i="1" dirty="0">
                <a:solidFill>
                  <a:srgbClr val="6DC6E7"/>
                </a:solidFill>
              </a:rPr>
              <a:t>creating</a:t>
            </a:r>
            <a:r>
              <a:rPr lang="en" sz="2400" b="1" dirty="0">
                <a:solidFill>
                  <a:srgbClr val="6DC6E7"/>
                </a:solidFill>
              </a:rPr>
              <a:t> patterns in the data?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45833"/>
              <a:buFont typeface="Arial"/>
              <a:buNone/>
            </a:pPr>
            <a:r>
              <a:rPr lang="en" sz="2400" b="1" dirty="0">
                <a:solidFill>
                  <a:srgbClr val="6DC6E7"/>
                </a:solidFill>
              </a:rPr>
              <a:t>“Test everything. Hold fast to what is good</a:t>
            </a:r>
            <a:r>
              <a:rPr lang="en" sz="2400" b="1" dirty="0" smtClean="0">
                <a:solidFill>
                  <a:srgbClr val="6DC6E7"/>
                </a:solidFill>
              </a:rPr>
              <a:t>.”</a:t>
            </a:r>
          </a:p>
          <a:p>
            <a:pPr marL="342900" lvl="0" indent="-3429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45833"/>
              <a:buFont typeface="Arial" panose="020B0604020202020204" pitchFamily="34" charset="0"/>
              <a:buChar char="•"/>
            </a:pPr>
            <a:r>
              <a:rPr lang="en" sz="2400" b="1" dirty="0" smtClean="0">
                <a:solidFill>
                  <a:srgbClr val="6DC6E7"/>
                </a:solidFill>
              </a:rPr>
              <a:t>I </a:t>
            </a:r>
            <a:r>
              <a:rPr lang="en" sz="2400" b="1" dirty="0">
                <a:solidFill>
                  <a:srgbClr val="6DC6E7"/>
                </a:solidFill>
              </a:rPr>
              <a:t>Thessalonians </a:t>
            </a:r>
            <a:r>
              <a:rPr lang="en" sz="2400" b="1" dirty="0" smtClean="0">
                <a:solidFill>
                  <a:srgbClr val="6DC6E7"/>
                </a:solidFill>
              </a:rPr>
              <a:t>5.21</a:t>
            </a:r>
            <a:endParaRPr lang="en" sz="2400" b="1" dirty="0">
              <a:solidFill>
                <a:srgbClr val="6DC6E7"/>
              </a:solidFill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94" name="Shape 19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pic>
        <p:nvPicPr>
          <p:cNvPr id="195" name="Shape 1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9725" y="0"/>
            <a:ext cx="753427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22B4"/>
                </a:solidFill>
              </a:rPr>
              <a:t>Methods: initial meta-analysis</a:t>
            </a:r>
          </a:p>
        </p:txBody>
      </p:sp>
      <p:pic>
        <p:nvPicPr>
          <p:cNvPr id="201" name="Shape 2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76521"/>
            <a:ext cx="9144000" cy="2893978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Shape 202"/>
          <p:cNvSpPr/>
          <p:nvPr/>
        </p:nvSpPr>
        <p:spPr>
          <a:xfrm>
            <a:off x="153300" y="3445675"/>
            <a:ext cx="3436799" cy="572699"/>
          </a:xfrm>
          <a:prstGeom prst="roundRect">
            <a:avLst>
              <a:gd name="adj" fmla="val 16667"/>
            </a:avLst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22B4"/>
                </a:solidFill>
              </a:rPr>
              <a:t>Methods: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22B4"/>
                </a:solidFill>
              </a:rPr>
              <a:t>meta-regression</a:t>
            </a:r>
          </a:p>
        </p:txBody>
      </p:sp>
      <p:pic>
        <p:nvPicPr>
          <p:cNvPr id="208" name="Shape 2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65770" y="0"/>
            <a:ext cx="577822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Shape 209"/>
          <p:cNvSpPr/>
          <p:nvPr/>
        </p:nvSpPr>
        <p:spPr>
          <a:xfrm>
            <a:off x="3365775" y="4883575"/>
            <a:ext cx="5383800" cy="259799"/>
          </a:xfrm>
          <a:prstGeom prst="roundRect">
            <a:avLst>
              <a:gd name="adj" fmla="val 16667"/>
            </a:avLst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pic>
        <p:nvPicPr>
          <p:cNvPr id="210" name="Shape 2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40325" y="91600"/>
            <a:ext cx="6045949" cy="4374150"/>
          </a:xfrm>
          <a:prstGeom prst="rect">
            <a:avLst/>
          </a:prstGeom>
          <a:noFill/>
          <a:ln w="76200" cap="flat" cmpd="sng">
            <a:solidFill>
              <a:srgbClr val="6DC6E7"/>
            </a:solidFill>
            <a:prstDash val="solid"/>
            <a:round/>
            <a:headEnd type="none" w="med" len="med"/>
            <a:tailEnd type="none" w="med" len="med"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Shape 2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7000" y="0"/>
            <a:ext cx="6477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Shape 2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22B4"/>
                </a:solidFill>
              </a:rPr>
              <a:t>Methods: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22B4"/>
                </a:solidFill>
              </a:rPr>
              <a:t>meta-regression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22B4"/>
                </a:solidFill>
              </a:rPr>
              <a:t>of comparisons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22B4"/>
                </a:solidFill>
              </a:rPr>
              <a:t>to usual care</a:t>
            </a:r>
          </a:p>
        </p:txBody>
      </p:sp>
      <p:sp>
        <p:nvSpPr>
          <p:cNvPr id="217" name="Shape 217"/>
          <p:cNvSpPr/>
          <p:nvPr/>
        </p:nvSpPr>
        <p:spPr>
          <a:xfrm>
            <a:off x="5000175" y="4883575"/>
            <a:ext cx="2371499" cy="259799"/>
          </a:xfrm>
          <a:prstGeom prst="roundRect">
            <a:avLst>
              <a:gd name="adj" fmla="val 16667"/>
            </a:avLst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18" name="Shape 218"/>
          <p:cNvSpPr txBox="1"/>
          <p:nvPr/>
        </p:nvSpPr>
        <p:spPr>
          <a:xfrm>
            <a:off x="5000175" y="858900"/>
            <a:ext cx="3684599" cy="1285200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rgbClr val="0022B4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3000"/>
              <a:t>What may this mean, clinically?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22B4"/>
                </a:solidFill>
              </a:rPr>
              <a:t>Methods: meta-analysis</a:t>
            </a:r>
          </a:p>
        </p:txBody>
      </p:sp>
      <p:pic>
        <p:nvPicPr>
          <p:cNvPr id="224" name="Shape 2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635" y="1017725"/>
            <a:ext cx="8885364" cy="4125774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Shape 225"/>
          <p:cNvSpPr/>
          <p:nvPr/>
        </p:nvSpPr>
        <p:spPr>
          <a:xfrm>
            <a:off x="206675" y="1553575"/>
            <a:ext cx="8190600" cy="1321800"/>
          </a:xfrm>
          <a:prstGeom prst="roundRect">
            <a:avLst>
              <a:gd name="adj" fmla="val 16667"/>
            </a:avLst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Shape 2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7509200" cy="396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Shape 2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43925" y="2486750"/>
            <a:ext cx="6166750" cy="2422649"/>
          </a:xfrm>
          <a:prstGeom prst="rect">
            <a:avLst/>
          </a:prstGeom>
          <a:noFill/>
          <a:ln w="76200" cap="flat" cmpd="sng">
            <a:solidFill>
              <a:srgbClr val="0022B4"/>
            </a:solidFill>
            <a:prstDash val="solid"/>
            <a:round/>
            <a:headEnd type="none" w="med" len="med"/>
            <a:tailEnd type="none" w="med" len="med"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22B4"/>
                </a:solidFill>
              </a:rPr>
              <a:t>Methods: meta-regression foul</a:t>
            </a:r>
          </a:p>
        </p:txBody>
      </p:sp>
      <p:pic>
        <p:nvPicPr>
          <p:cNvPr id="237" name="Shape 2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04575" y="1097825"/>
            <a:ext cx="4565124" cy="4045674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Shape 23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Anesthesiology, 2010. PMID 20693881</a:t>
            </a:r>
          </a:p>
        </p:txBody>
      </p:sp>
      <p:pic>
        <p:nvPicPr>
          <p:cNvPr id="239" name="Shape 2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5775" y="2371675"/>
            <a:ext cx="6966249" cy="2356225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22B4"/>
                </a:solidFill>
              </a:rPr>
              <a:t>Methods: GRADE Summary of findings table (SoF)</a:t>
            </a:r>
          </a:p>
        </p:txBody>
      </p:sp>
      <p:sp>
        <p:nvSpPr>
          <p:cNvPr id="245" name="Shape 24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71500" lvl="0" indent="-342900" rtl="0"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en" sz="2400" dirty="0"/>
              <a:t>GRADE with modifications</a:t>
            </a:r>
          </a:p>
          <a:p>
            <a:pPr marL="1028700" lvl="1" indent="-342900" rtl="0"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en" sz="2400" dirty="0"/>
              <a:t>Quality of available studies using Cochrane ROB</a:t>
            </a:r>
          </a:p>
          <a:p>
            <a:pPr marL="1485900" lvl="2" indent="-342900" rtl="0"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en" sz="2400" dirty="0"/>
              <a:t>Cochrane back group (&gt;25%, &gt; 50%)</a:t>
            </a:r>
          </a:p>
          <a:p>
            <a:pPr marL="1028700" lvl="1" indent="-342900" rtl="0"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en" sz="2400" dirty="0"/>
              <a:t>Heterogeneity (I</a:t>
            </a:r>
            <a:r>
              <a:rPr lang="en" sz="2400" baseline="30000" dirty="0"/>
              <a:t>2</a:t>
            </a:r>
            <a:r>
              <a:rPr lang="en" sz="2400" dirty="0"/>
              <a:t> &gt; 30%, &gt; 60%)</a:t>
            </a:r>
          </a:p>
          <a:p>
            <a:pPr marL="1028700" lvl="1" indent="-342900" rtl="0"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en" sz="2400" dirty="0"/>
              <a:t>Imprecision of results (&lt; 300, &lt; 2000)</a:t>
            </a:r>
          </a:p>
          <a:p>
            <a:pPr marL="1028700" lvl="1" indent="-342900" rtl="0"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en" sz="2400" dirty="0"/>
              <a:t>Publication bias if funnel plot asymmetry or</a:t>
            </a:r>
          </a:p>
          <a:p>
            <a:pPr marL="1485900" lvl="2" indent="-342900" rtl="0"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en" sz="2400" dirty="0"/>
              <a:t>All studies small</a:t>
            </a:r>
          </a:p>
          <a:p>
            <a:pPr marL="1485900" lvl="2" indent="-342900" rtl="0"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en" sz="2400" dirty="0"/>
              <a:t>We created an unplanned subgroup</a:t>
            </a:r>
          </a:p>
        </p:txBody>
      </p:sp>
      <p:sp>
        <p:nvSpPr>
          <p:cNvPr id="246" name="Shape 246"/>
          <p:cNvSpPr/>
          <p:nvPr/>
        </p:nvSpPr>
        <p:spPr>
          <a:xfrm>
            <a:off x="1017025" y="4127250"/>
            <a:ext cx="5985900" cy="6978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Shape 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22675" y="-507650"/>
            <a:ext cx="3940553" cy="2955427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Shape 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447774"/>
            <a:ext cx="4818651" cy="2695723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Shape 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89200" y="-34349"/>
            <a:ext cx="3717402" cy="248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Shape 6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18650" y="2447775"/>
            <a:ext cx="4325346" cy="2883573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Shape 6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-163049" y="-34349"/>
            <a:ext cx="1861606" cy="2482127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Shape 6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655574" y="-34350"/>
            <a:ext cx="3309500" cy="2482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22B4"/>
                </a:solidFill>
              </a:rPr>
              <a:t>Methods: GRADE Summary of findings table (SoF)</a:t>
            </a:r>
          </a:p>
        </p:txBody>
      </p:sp>
      <p:sp>
        <p:nvSpPr>
          <p:cNvPr id="252" name="Shape 25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endParaRPr sz="3000"/>
          </a:p>
        </p:txBody>
      </p:sp>
      <p:pic>
        <p:nvPicPr>
          <p:cNvPr id="253" name="Shape 2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74750"/>
            <a:ext cx="9144000" cy="3171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Shape 2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39800"/>
            <a:ext cx="9143999" cy="2229970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Shape 25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22B4"/>
                </a:solidFill>
              </a:rPr>
              <a:t>Methods: Reconciliation of conclusions table</a:t>
            </a:r>
          </a:p>
        </p:txBody>
      </p:sp>
      <p:sp>
        <p:nvSpPr>
          <p:cNvPr id="260" name="Shape 260"/>
          <p:cNvSpPr/>
          <p:nvPr/>
        </p:nvSpPr>
        <p:spPr>
          <a:xfrm>
            <a:off x="161700" y="2173575"/>
            <a:ext cx="8820600" cy="331199"/>
          </a:xfrm>
          <a:prstGeom prst="roundRect">
            <a:avLst>
              <a:gd name="adj" fmla="val 16667"/>
            </a:avLst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22B4"/>
                </a:solidFill>
              </a:rPr>
              <a:t>Summary of advantages of living reviews</a:t>
            </a:r>
          </a:p>
        </p:txBody>
      </p:sp>
      <p:sp>
        <p:nvSpPr>
          <p:cNvPr id="266" name="Shape 26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285750" indent="-28575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dirty="0"/>
              <a:t>Commoditize work of searching as successive reviews build on prior reviews</a:t>
            </a:r>
          </a:p>
          <a:p>
            <a:pPr marL="285750" indent="-28575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dirty="0"/>
              <a:t>Less grunt work of searching so that more time spent on</a:t>
            </a:r>
          </a:p>
          <a:p>
            <a:pPr marL="514350" lvl="0" indent="-28575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dirty="0"/>
              <a:t>Exploring and explaining heterogeneity of results</a:t>
            </a:r>
          </a:p>
          <a:p>
            <a:pPr marL="971550" lvl="1" indent="-28575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dirty="0"/>
              <a:t>Same fun as diagnosing a complicated patient</a:t>
            </a:r>
          </a:p>
          <a:p>
            <a:pPr marL="514350" lvl="0" indent="-28575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dirty="0"/>
              <a:t>Updating as trials studies emerge</a:t>
            </a:r>
          </a:p>
          <a:p>
            <a:pPr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22B4"/>
                </a:solidFill>
              </a:rPr>
              <a:t>Implications </a:t>
            </a:r>
          </a:p>
        </p:txBody>
      </p:sp>
      <p:sp>
        <p:nvSpPr>
          <p:cNvPr id="272" name="Shape 27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28575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/>
              <a:t>Trials: support applications for funding, human subjects and publication</a:t>
            </a:r>
          </a:p>
          <a:p>
            <a:pPr marL="5143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/>
              <a:t>Lancet does for publication</a:t>
            </a:r>
          </a:p>
          <a:p>
            <a:pPr marL="28575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/>
              <a:t>Education       </a:t>
            </a:r>
          </a:p>
          <a:p>
            <a:pPr marL="5143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/>
              <a:t>Learn evidence-based practice by participation</a:t>
            </a:r>
          </a:p>
          <a:p>
            <a:pPr marL="28575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/>
              <a:t>Knowledge dissemination</a:t>
            </a:r>
          </a:p>
          <a:p>
            <a:pPr marL="5143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/>
              <a:t>Incorporate savvy clinicians on review team</a:t>
            </a:r>
          </a:p>
          <a:p>
            <a:pPr marL="5143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/>
              <a:t>Wikidoc blobbogram versus bulky prose of UpToDate</a:t>
            </a:r>
          </a:p>
          <a:p>
            <a:pPr marL="285750" lvl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/>
              <a:t>Test new methods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2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Shape 2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6947" y="865325"/>
            <a:ext cx="7257053" cy="4278175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Shape 27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22B4"/>
                </a:solidFill>
              </a:rPr>
              <a:t>Implications </a:t>
            </a:r>
          </a:p>
        </p:txBody>
      </p:sp>
      <p:sp>
        <p:nvSpPr>
          <p:cNvPr id="279" name="Shape 27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WikiDoc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22B4"/>
                </a:solidFill>
              </a:rPr>
              <a:t>Arrow plot </a:t>
            </a:r>
            <a:r>
              <a:rPr lang="en" dirty="0"/>
              <a:t>       </a:t>
            </a:r>
          </a:p>
        </p:txBody>
      </p:sp>
      <p:sp>
        <p:nvSpPr>
          <p:cNvPr id="285" name="Shape 28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          </a:t>
            </a:r>
          </a:p>
        </p:txBody>
      </p:sp>
      <p:pic>
        <p:nvPicPr>
          <p:cNvPr id="286" name="Shape 2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5350" y="-455425"/>
            <a:ext cx="6998649" cy="55989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7" name="Shape 287"/>
          <p:cNvGrpSpPr/>
          <p:nvPr/>
        </p:nvGrpSpPr>
        <p:grpSpPr>
          <a:xfrm>
            <a:off x="2886175" y="1758075"/>
            <a:ext cx="5724649" cy="1434550"/>
            <a:chOff x="2886175" y="1758075"/>
            <a:chExt cx="5724649" cy="1434550"/>
          </a:xfrm>
        </p:grpSpPr>
        <p:sp>
          <p:nvSpPr>
            <p:cNvPr id="288" name="Shape 288"/>
            <p:cNvSpPr/>
            <p:nvPr/>
          </p:nvSpPr>
          <p:spPr>
            <a:xfrm rot="-1916975">
              <a:off x="4334598" y="2185682"/>
              <a:ext cx="1599855" cy="371646"/>
            </a:xfrm>
            <a:prstGeom prst="leftArrow">
              <a:avLst>
                <a:gd name="adj1" fmla="val 26593"/>
                <a:gd name="adj2" fmla="val 82143"/>
              </a:avLst>
            </a:prstGeom>
            <a:solidFill>
              <a:srgbClr val="00FF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9" name="Shape 289"/>
            <p:cNvSpPr txBox="1"/>
            <p:nvPr/>
          </p:nvSpPr>
          <p:spPr>
            <a:xfrm>
              <a:off x="6031125" y="1758075"/>
              <a:ext cx="2579699" cy="335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rPr lang="en"/>
                <a:t>Control group at study end</a:t>
              </a:r>
            </a:p>
          </p:txBody>
        </p:sp>
        <p:sp>
          <p:nvSpPr>
            <p:cNvPr id="290" name="Shape 290"/>
            <p:cNvSpPr txBox="1"/>
            <p:nvPr/>
          </p:nvSpPr>
          <p:spPr>
            <a:xfrm>
              <a:off x="2886175" y="2856925"/>
              <a:ext cx="2579699" cy="335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/>
                <a:t>Treatment group at study end</a:t>
              </a:r>
            </a:p>
          </p:txBody>
        </p:sp>
      </p:grpSp>
    </p:spTree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22B4"/>
                </a:solidFill>
              </a:rPr>
              <a:t>Arrow plot </a:t>
            </a:r>
            <a:r>
              <a:rPr lang="en"/>
              <a:t>              </a:t>
            </a:r>
          </a:p>
        </p:txBody>
      </p:sp>
      <p:sp>
        <p:nvSpPr>
          <p:cNvPr id="296" name="Shape 29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/>
              <a:t>Better?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"/>
              <a:t>Metformin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"/>
              <a:t>DPP4s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"/>
              <a:t>Renal </a:t>
            </a:r>
            <a:br>
              <a:rPr lang="en"/>
            </a:br>
            <a:r>
              <a:rPr lang="en"/>
              <a:t>selective</a:t>
            </a:r>
            <a:br>
              <a:rPr lang="en"/>
            </a:br>
            <a:r>
              <a:rPr lang="en"/>
              <a:t>SGLT-2s</a:t>
            </a:r>
          </a:p>
        </p:txBody>
      </p:sp>
      <p:pic>
        <p:nvPicPr>
          <p:cNvPr id="297" name="Shape 2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14750" y="-399900"/>
            <a:ext cx="6929249" cy="5543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>
                <a:solidFill>
                  <a:srgbClr val="0022B4"/>
                </a:solidFill>
              </a:rPr>
              <a:t>Issues to resolve</a:t>
            </a:r>
          </a:p>
        </p:txBody>
      </p:sp>
      <p:sp>
        <p:nvSpPr>
          <p:cNvPr id="303" name="Shape 303"/>
          <p:cNvSpPr txBox="1">
            <a:spLocks noGrp="1"/>
          </p:cNvSpPr>
          <p:nvPr>
            <p:ph type="body" idx="1"/>
          </p:nvPr>
        </p:nvSpPr>
        <p:spPr>
          <a:xfrm>
            <a:off x="311700" y="1017725"/>
            <a:ext cx="8520599" cy="41259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342900" lvl="0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5833"/>
              <a:buFont typeface="Arial" panose="020B0604020202020204" pitchFamily="34" charset="0"/>
              <a:buChar char="•"/>
            </a:pPr>
            <a:r>
              <a:rPr lang="en" sz="2400" dirty="0"/>
              <a:t>Technical</a:t>
            </a:r>
          </a:p>
          <a:p>
            <a:pPr marL="571500" lvl="0" indent="-342900" rtl="0"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en" sz="2400" dirty="0"/>
              <a:t>Revising images</a:t>
            </a:r>
          </a:p>
          <a:p>
            <a:pPr marL="571500" lvl="0" indent="-342900" rtl="0"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en" sz="2400" dirty="0"/>
              <a:t>Editing tables </a:t>
            </a:r>
          </a:p>
          <a:p>
            <a:pPr marL="342900" indent="-34290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2400" dirty="0"/>
              <a:t>Social</a:t>
            </a:r>
          </a:p>
          <a:p>
            <a:pPr marL="571500" lvl="0" indent="-342900" rtl="0"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en" sz="2400" dirty="0"/>
              <a:t>Who executes the reviews</a:t>
            </a:r>
          </a:p>
          <a:p>
            <a:pPr marL="571500" lvl="0" indent="-342900" rtl="0"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en" sz="2400" dirty="0"/>
              <a:t>Academic credit?</a:t>
            </a:r>
          </a:p>
          <a:p>
            <a:pPr marL="571500" lvl="0" indent="-342900" rtl="0"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en" sz="2400" dirty="0"/>
              <a:t>Credibility - epidural steroids (Annals’s concern)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309" name="Shape 30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pic>
        <p:nvPicPr>
          <p:cNvPr id="310" name="Shape 3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12224"/>
            <a:ext cx="8991600" cy="485032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ounded Rectangle 1"/>
          <p:cNvSpPr/>
          <p:nvPr/>
        </p:nvSpPr>
        <p:spPr>
          <a:xfrm>
            <a:off x="394252" y="833230"/>
            <a:ext cx="1676400" cy="30480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381000" y="2498005"/>
            <a:ext cx="1676400" cy="30480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381000" y="3409950"/>
            <a:ext cx="1676400" cy="30480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381000" y="4324350"/>
            <a:ext cx="1676400" cy="30480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  <p:bldP spid="7" grpId="0" animBg="1"/>
      <p:bldP spid="8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22B4"/>
                </a:solidFill>
              </a:rPr>
              <a:t>Issues: who executes</a:t>
            </a:r>
          </a:p>
        </p:txBody>
      </p:sp>
      <p:sp>
        <p:nvSpPr>
          <p:cNvPr id="316" name="Shape 3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 sz="2400"/>
              <a:t>At the time of the last trial publication</a:t>
            </a:r>
          </a:p>
          <a:p>
            <a:pPr marL="457200" lvl="0" indent="-228600" rtl="0">
              <a:spcBef>
                <a:spcPts val="0"/>
              </a:spcBef>
              <a:buSzPct val="100000"/>
            </a:pPr>
            <a:r>
              <a:rPr lang="en" sz="2400"/>
              <a:t>Author (as done by Lancet)</a:t>
            </a:r>
          </a:p>
          <a:p>
            <a:pPr marL="457200" lvl="0" indent="-228600" rtl="0">
              <a:spcBef>
                <a:spcPts val="0"/>
              </a:spcBef>
              <a:buSzPct val="100000"/>
            </a:pPr>
            <a:r>
              <a:rPr lang="en" sz="2400"/>
              <a:t>Journal?</a:t>
            </a:r>
          </a:p>
          <a:p>
            <a:pPr rtl="0">
              <a:spcBef>
                <a:spcPts val="0"/>
              </a:spcBef>
              <a:buNone/>
            </a:pPr>
            <a:r>
              <a:rPr lang="en" sz="2400"/>
              <a:t>Independent of last trial?</a:t>
            </a:r>
          </a:p>
          <a:p>
            <a:pPr marL="457200" lvl="0" indent="-228600" rtl="0">
              <a:spcBef>
                <a:spcPts val="0"/>
              </a:spcBef>
              <a:buSzPct val="100000"/>
            </a:pPr>
            <a:r>
              <a:rPr lang="en" sz="2400"/>
              <a:t>Stand alone review</a:t>
            </a:r>
          </a:p>
          <a:p>
            <a:pPr marL="457200" lvl="0" indent="-228600" rtl="0">
              <a:spcBef>
                <a:spcPts val="0"/>
              </a:spcBef>
              <a:buSzPct val="100000"/>
            </a:pPr>
            <a:r>
              <a:rPr lang="en" sz="2400"/>
              <a:t>Letter to the editor?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Shape 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2200" y="2929660"/>
            <a:ext cx="3907649" cy="2213839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Shape 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549" y="78800"/>
            <a:ext cx="3754300" cy="2498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Shape 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46150" y="191125"/>
            <a:ext cx="3754299" cy="2115104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Shape 7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9550" y="2645400"/>
            <a:ext cx="3330799" cy="2498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Shape 7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049950" y="1736225"/>
            <a:ext cx="2833286" cy="2213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Shape 3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>
                <a:solidFill>
                  <a:srgbClr val="0022B4"/>
                </a:solidFill>
              </a:rPr>
              <a:t>Credibility</a:t>
            </a:r>
          </a:p>
        </p:txBody>
      </p:sp>
      <p:sp>
        <p:nvSpPr>
          <p:cNvPr id="322" name="Shape 322"/>
          <p:cNvSpPr txBox="1">
            <a:spLocks noGrp="1"/>
          </p:cNvSpPr>
          <p:nvPr>
            <p:ph type="body" idx="1"/>
          </p:nvPr>
        </p:nvSpPr>
        <p:spPr>
          <a:xfrm>
            <a:off x="4361025" y="2007075"/>
            <a:ext cx="2564100" cy="572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4800"/>
              <a:t>=?</a:t>
            </a:r>
          </a:p>
        </p:txBody>
      </p:sp>
      <p:pic>
        <p:nvPicPr>
          <p:cNvPr id="323" name="Shape 3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401066">
            <a:off x="330180" y="1450752"/>
            <a:ext cx="3861736" cy="3131144"/>
          </a:xfrm>
          <a:prstGeom prst="rect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324" name="Shape 3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890195">
            <a:off x="5189024" y="1614728"/>
            <a:ext cx="3905649" cy="3080069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Shape 329"/>
          <p:cNvSpPr txBox="1">
            <a:spLocks noGrp="1"/>
          </p:cNvSpPr>
          <p:nvPr>
            <p:ph type="title"/>
          </p:nvPr>
        </p:nvSpPr>
        <p:spPr>
          <a:xfrm>
            <a:off x="304800" y="2952750"/>
            <a:ext cx="8520599" cy="841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r>
              <a:rPr lang="en" dirty="0">
                <a:solidFill>
                  <a:srgbClr val="0022B4"/>
                </a:solidFill>
              </a:rPr>
              <a:t>Questions</a:t>
            </a:r>
            <a:r>
              <a:rPr lang="en" dirty="0" smtClean="0">
                <a:solidFill>
                  <a:srgbClr val="0022B4"/>
                </a:solidFill>
              </a:rPr>
              <a:t>?</a:t>
            </a:r>
            <a:br>
              <a:rPr lang="en" dirty="0" smtClean="0">
                <a:solidFill>
                  <a:srgbClr val="0022B4"/>
                </a:solidFill>
              </a:rPr>
            </a:br>
            <a:r>
              <a:rPr lang="en" dirty="0">
                <a:solidFill>
                  <a:srgbClr val="0022B4"/>
                </a:solidFill>
              </a:rPr>
              <a:t/>
            </a:r>
            <a:br>
              <a:rPr lang="en" dirty="0">
                <a:solidFill>
                  <a:srgbClr val="0022B4"/>
                </a:solidFill>
              </a:rPr>
            </a:br>
            <a:r>
              <a:rPr lang="en-US" sz="2000" dirty="0"/>
              <a:t>Acknowledgement: Jason </a:t>
            </a:r>
            <a:r>
              <a:rPr lang="en-US" sz="2000" dirty="0" err="1"/>
              <a:t>Stirnaman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/>
              <a:t>(Formerly of Dykes Library)</a:t>
            </a:r>
            <a:endParaRPr lang="en" sz="2000" dirty="0">
              <a:solidFill>
                <a:srgbClr val="0022B4"/>
              </a:solidFill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Shape 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8075" y="1014225"/>
            <a:ext cx="5212849" cy="3909625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Shape 82"/>
          <p:cNvSpPr txBox="1">
            <a:spLocks noGrp="1"/>
          </p:cNvSpPr>
          <p:nvPr>
            <p:ph type="title"/>
          </p:nvPr>
        </p:nvSpPr>
        <p:spPr>
          <a:xfrm>
            <a:off x="623400" y="145450"/>
            <a:ext cx="8520599" cy="755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2400"/>
              </a:spcBef>
              <a:spcAft>
                <a:spcPts val="600"/>
              </a:spcAft>
              <a:buNone/>
            </a:pPr>
            <a:r>
              <a:rPr lang="en" sz="2300" b="1"/>
              <a:t>Second Virginia Charter, 1609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>
                <a:solidFill>
                  <a:srgbClr val="0022B4"/>
                </a:solidFill>
              </a:rPr>
              <a:t>Problem with meta-analyses</a:t>
            </a:r>
          </a:p>
        </p:txBody>
      </p:sp>
      <p:sp>
        <p:nvSpPr>
          <p:cNvPr id="88" name="Shape 8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  <a:buSzPct val="100000"/>
            </a:pPr>
            <a:r>
              <a:rPr lang="en" sz="2400">
                <a:solidFill>
                  <a:schemeClr val="dk1"/>
                </a:solidFill>
              </a:rPr>
              <a:t>7% outdated at the time of publication (PMID:</a:t>
            </a:r>
            <a:r>
              <a:rPr lang="en" sz="2400">
                <a:solidFill>
                  <a:schemeClr val="dk1"/>
                </a:solidFill>
                <a:hlinkClick r:id="rId3"/>
              </a:rPr>
              <a:t> </a:t>
            </a:r>
            <a:r>
              <a:rPr lang="en" sz="2400" u="sng">
                <a:solidFill>
                  <a:schemeClr val="hlink"/>
                </a:solidFill>
                <a:hlinkClick r:id="rId3"/>
              </a:rPr>
              <a:t>17638714</a:t>
            </a:r>
            <a:r>
              <a:rPr lang="en" sz="2400">
                <a:solidFill>
                  <a:schemeClr val="dk1"/>
                </a:solidFill>
              </a:rPr>
              <a:t>)</a:t>
            </a:r>
          </a:p>
          <a:p>
            <a:pPr marL="457200" lvl="0" indent="-228600" rtl="0">
              <a:spcBef>
                <a:spcPts val="0"/>
              </a:spcBef>
              <a:buSzPct val="100000"/>
            </a:pPr>
            <a:r>
              <a:rPr lang="en" sz="2400">
                <a:solidFill>
                  <a:schemeClr val="dk1"/>
                </a:solidFill>
              </a:rPr>
              <a:t>67% overlap with a second meta-analysis (PMID:</a:t>
            </a:r>
            <a:r>
              <a:rPr lang="en" sz="2400">
                <a:solidFill>
                  <a:schemeClr val="dk1"/>
                </a:solidFill>
                <a:hlinkClick r:id="rId4"/>
              </a:rPr>
              <a:t> </a:t>
            </a:r>
            <a:r>
              <a:rPr lang="en" sz="2400" u="sng">
                <a:solidFill>
                  <a:schemeClr val="hlink"/>
                </a:solidFill>
                <a:hlinkClick r:id="rId4"/>
              </a:rPr>
              <a:t>23873947</a:t>
            </a:r>
            <a:r>
              <a:rPr lang="en" sz="2400">
                <a:solidFill>
                  <a:schemeClr val="dk1"/>
                </a:solidFill>
              </a:rPr>
              <a:t>)</a:t>
            </a:r>
          </a:p>
          <a:p>
            <a:pPr marL="457200" lvl="0" indent="-228600" rtl="0"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" sz="2400">
                <a:solidFill>
                  <a:schemeClr val="dk1"/>
                </a:solidFill>
              </a:rPr>
              <a:t>Onerous to conduct</a:t>
            </a:r>
          </a:p>
          <a:p>
            <a:pPr rtl="0">
              <a:spcBef>
                <a:spcPts val="0"/>
              </a:spcBef>
              <a:buNone/>
            </a:pPr>
            <a:endParaRPr sz="1100">
              <a:solidFill>
                <a:schemeClr val="dk1"/>
              </a:solidFill>
            </a:endParaRPr>
          </a:p>
          <a:p>
            <a:pPr>
              <a:spcBef>
                <a:spcPts val="0"/>
              </a:spcBef>
              <a:buNone/>
            </a:pPr>
            <a:endParaRPr sz="1100">
              <a:solidFill>
                <a:schemeClr val="dk1"/>
              </a:solidFill>
            </a:endParaRPr>
          </a:p>
        </p:txBody>
      </p:sp>
      <p:pic>
        <p:nvPicPr>
          <p:cNvPr id="89" name="Shape 8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1750" y="3333750"/>
            <a:ext cx="8700499" cy="1530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>
                <a:solidFill>
                  <a:srgbClr val="0022B4"/>
                </a:solidFill>
              </a:rPr>
              <a:t>An idea</a:t>
            </a:r>
          </a:p>
        </p:txBody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" sz="2400">
                <a:solidFill>
                  <a:schemeClr val="dk1"/>
                </a:solidFill>
              </a:rPr>
              <a:t>Elliott et al. </a:t>
            </a:r>
            <a:r>
              <a:rPr lang="en" sz="2400" b="1">
                <a:solidFill>
                  <a:srgbClr val="FF0000"/>
                </a:solidFill>
              </a:rPr>
              <a:t>Living systematic reviews: an emerging opportunity to narrow the evidence-practice gap</a:t>
            </a:r>
            <a:r>
              <a:rPr lang="en" sz="2400">
                <a:solidFill>
                  <a:schemeClr val="dk1"/>
                </a:solidFill>
              </a:rPr>
              <a:t>. PLoS Med. 2014 PMID: 24558353</a:t>
            </a:r>
          </a:p>
          <a:p>
            <a:pPr marL="457200" lvl="0" indent="-228600" rtl="0">
              <a:spcBef>
                <a:spcPts val="0"/>
              </a:spcBef>
              <a:buSzPct val="100000"/>
            </a:pPr>
            <a:r>
              <a:rPr lang="en" sz="2400">
                <a:solidFill>
                  <a:schemeClr val="dk1"/>
                </a:solidFill>
              </a:rPr>
              <a:t>Grewal S, Klassen TP. The tale of 2 trials: disentangling contradictory evidence on hypertonic saline for acute bronchiolitis. JAMA Pediatr. 2014 PMID: 24862208</a:t>
            </a:r>
          </a:p>
        </p:txBody>
      </p:sp>
      <p:sp>
        <p:nvSpPr>
          <p:cNvPr id="96" name="Shape 96"/>
          <p:cNvSpPr txBox="1"/>
          <p:nvPr/>
        </p:nvSpPr>
        <p:spPr>
          <a:xfrm>
            <a:off x="208250" y="4170850"/>
            <a:ext cx="6023099" cy="898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45833"/>
              <a:buFont typeface="Arial"/>
              <a:buNone/>
            </a:pPr>
            <a:r>
              <a:rPr lang="en" sz="2400">
                <a:solidFill>
                  <a:schemeClr val="dk1"/>
                </a:solidFill>
              </a:rPr>
              <a:t>But how to do this technically and socially?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pic>
        <p:nvPicPr>
          <p:cNvPr id="102" name="Shape 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15938"/>
            <a:ext cx="9143999" cy="46712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>
                <a:solidFill>
                  <a:srgbClr val="0022B4"/>
                </a:solidFill>
              </a:rPr>
              <a:t>The evolution of programming</a:t>
            </a:r>
          </a:p>
        </p:txBody>
      </p:sp>
      <p:pic>
        <p:nvPicPr>
          <p:cNvPr id="108" name="Shape 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0100" y="1383900"/>
            <a:ext cx="4922200" cy="3274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Shape 10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5350" y="1661025"/>
            <a:ext cx="3305175" cy="260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</TotalTime>
  <Words>691</Words>
  <Application>Microsoft Office PowerPoint</Application>
  <PresentationFormat>On-screen Show (16:9)</PresentationFormat>
  <Paragraphs>134</Paragraphs>
  <Slides>41</Slides>
  <Notes>41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2" baseType="lpstr">
      <vt:lpstr>simple-light-2</vt:lpstr>
      <vt:lpstr>Living systematic reviews</vt:lpstr>
      <vt:lpstr>PowerPoint Presentation</vt:lpstr>
      <vt:lpstr>PowerPoint Presentation</vt:lpstr>
      <vt:lpstr>PowerPoint Presentation</vt:lpstr>
      <vt:lpstr>Second Virginia Charter, 1609</vt:lpstr>
      <vt:lpstr>Problem with meta-analyses</vt:lpstr>
      <vt:lpstr>An idea</vt:lpstr>
      <vt:lpstr>PowerPoint Presentation</vt:lpstr>
      <vt:lpstr>The evolution of programming</vt:lpstr>
      <vt:lpstr>PowerPoint Presentation</vt:lpstr>
      <vt:lpstr>Complexity science in health care delivery</vt:lpstr>
      <vt:lpstr>Complexity science meets meta-analysis</vt:lpstr>
      <vt:lpstr>“OpenMeta-analysis”</vt:lpstr>
      <vt:lpstr>Detail</vt:lpstr>
      <vt:lpstr>PowerPoint Presentation</vt:lpstr>
      <vt:lpstr>Methods: searching</vt:lpstr>
      <vt:lpstr>Reconciliation of trials table</vt:lpstr>
      <vt:lpstr>Methods: data abstraction</vt:lpstr>
      <vt:lpstr>Methods: data abstraction</vt:lpstr>
      <vt:lpstr>Methods:  data abstraction</vt:lpstr>
      <vt:lpstr>Methods: analysis</vt:lpstr>
      <vt:lpstr>PowerPoint Presentation</vt:lpstr>
      <vt:lpstr>Methods: initial meta-analysis</vt:lpstr>
      <vt:lpstr>Methods:  meta-regression</vt:lpstr>
      <vt:lpstr>Methods:  meta-regression of comparisons to usual care</vt:lpstr>
      <vt:lpstr>Methods: meta-analysis</vt:lpstr>
      <vt:lpstr>PowerPoint Presentation</vt:lpstr>
      <vt:lpstr>Methods: meta-regression foul</vt:lpstr>
      <vt:lpstr>Methods: GRADE Summary of findings table (SoF)</vt:lpstr>
      <vt:lpstr>Methods: GRADE Summary of findings table (SoF)</vt:lpstr>
      <vt:lpstr>Methods: Reconciliation of conclusions table</vt:lpstr>
      <vt:lpstr>Summary of advantages of living reviews</vt:lpstr>
      <vt:lpstr>Implications </vt:lpstr>
      <vt:lpstr>Implications </vt:lpstr>
      <vt:lpstr>Arrow plot        </vt:lpstr>
      <vt:lpstr>Arrow plot               </vt:lpstr>
      <vt:lpstr>Issues to resolve</vt:lpstr>
      <vt:lpstr>PowerPoint Presentation</vt:lpstr>
      <vt:lpstr>Issues: who executes</vt:lpstr>
      <vt:lpstr>Credibility</vt:lpstr>
      <vt:lpstr>Questions?  Acknowledgement: Jason Stirnaman (Formerly of Dykes Library)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Living systematic reviews</dc:title>
  <cp:lastModifiedBy>Robert Badgett</cp:lastModifiedBy>
  <cp:revision>8</cp:revision>
  <dcterms:modified xsi:type="dcterms:W3CDTF">2015-11-03T04:21:27Z</dcterms:modified>
</cp:coreProperties>
</file>